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72" r:id="rId1"/>
  </p:sldMasterIdLst>
  <p:notesMasterIdLst>
    <p:notesMasterId r:id="rId8"/>
  </p:notesMasterIdLst>
  <p:sldIdLst>
    <p:sldId id="542" r:id="rId2"/>
    <p:sldId id="855" r:id="rId3"/>
    <p:sldId id="864" r:id="rId4"/>
    <p:sldId id="862" r:id="rId5"/>
    <p:sldId id="842" r:id="rId6"/>
    <p:sldId id="866" r:id="rId7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4" clrIdx="0">
    <p:extLst/>
  </p:cmAuthor>
  <p:cmAuthor id="2" name="Пользователь Microsoft Office" initials="Office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8" autoAdjust="0"/>
    <p:restoredTop sz="94671"/>
  </p:normalViewPr>
  <p:slideViewPr>
    <p:cSldViewPr>
      <p:cViewPr varScale="1">
        <p:scale>
          <a:sx n="69" d="100"/>
          <a:sy n="69" d="100"/>
        </p:scale>
        <p:origin x="1554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2BAED-D597-4D36-8512-215297380634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8688" y="739775"/>
            <a:ext cx="4940300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70"/>
            <a:ext cx="5438140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FDAA9-5047-4047-BDDA-17045367A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66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FDAA9-5047-4047-BDDA-17045367A90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106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5"/>
          <p:cNvSpPr/>
          <p:nvPr userDrawn="1"/>
        </p:nvSpPr>
        <p:spPr>
          <a:xfrm>
            <a:off x="0" y="2"/>
            <a:ext cx="9144000" cy="1285875"/>
          </a:xfrm>
          <a:prstGeom prst="rect">
            <a:avLst/>
          </a:prstGeom>
          <a:gradFill>
            <a:gsLst>
              <a:gs pos="0">
                <a:srgbClr val="C00000">
                  <a:alpha val="79000"/>
                </a:srgbClr>
              </a:gs>
              <a:gs pos="100000">
                <a:srgbClr val="C00000">
                  <a:alpha val="21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10"/>
          <p:cNvSpPr/>
          <p:nvPr userDrawn="1"/>
        </p:nvSpPr>
        <p:spPr>
          <a:xfrm>
            <a:off x="71440" y="71438"/>
            <a:ext cx="9001125" cy="67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Рисунок 5" descr="Москва-панорама_3.png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27771"/>
          <a:stretch>
            <a:fillRect/>
          </a:stretch>
        </p:blipFill>
        <p:spPr>
          <a:xfrm>
            <a:off x="71407" y="4185317"/>
            <a:ext cx="9001156" cy="2601271"/>
          </a:xfrm>
          <a:prstGeom prst="rect">
            <a:avLst/>
          </a:prstGeom>
        </p:spPr>
      </p:pic>
      <p:pic>
        <p:nvPicPr>
          <p:cNvPr id="7" name="Рисунок 12" descr="Moscow_logo-big.png"/>
          <p:cNvPicPr>
            <a:picLocks noChangeAspect="1"/>
          </p:cNvPicPr>
          <p:nvPr userDrawn="1"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4286248" y="916084"/>
            <a:ext cx="571504" cy="672206"/>
          </a:xfrm>
          <a:prstGeom prst="rect">
            <a:avLst/>
          </a:prstGeom>
          <a:effectLst>
            <a:innerShdw blurRad="76200">
              <a:prstClr val="black">
                <a:alpha val="70000"/>
              </a:prstClr>
            </a:innerShdw>
          </a:effectLst>
        </p:spPr>
      </p:pic>
      <p:sp>
        <p:nvSpPr>
          <p:cNvPr id="8" name="Подзаголовок 4"/>
          <p:cNvSpPr txBox="1">
            <a:spLocks/>
          </p:cNvSpPr>
          <p:nvPr userDrawn="1"/>
        </p:nvSpPr>
        <p:spPr bwMode="auto">
          <a:xfrm>
            <a:off x="1211265" y="642939"/>
            <a:ext cx="67214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ru-RU" altLang="ru-RU" sz="1100" b="1" smtClean="0">
                <a:solidFill>
                  <a:srgbClr val="C00000"/>
                </a:solidFill>
                <a:latin typeface="Calibri" pitchFamily="34" charset="0"/>
              </a:rPr>
              <a:t>МОСКВА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214952"/>
            <a:ext cx="6400800" cy="142398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43052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800" b="1" cap="none" spc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58DBF-3AD6-4B00-999F-D06F559797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89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09808-2169-401F-856B-2E70A9CE86E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0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E1708-55B1-42BC-8F0C-87CF75EF27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015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25647-D8DB-45BF-AD56-4F9B0E74AD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622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5872E-1F7E-4E0D-8F4A-9C20213716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56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B87E9-32B3-47C0-960F-45AB4A554B0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43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CB2E4-C3B7-4F9F-99E4-5E2A5DD8A8C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791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2AF8F-E246-4732-B193-40D206F26F1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55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C91D5-C429-498C-B653-305F3EDCA2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79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5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4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D6523-1D3B-4EC8-AB79-1B36B16E2FC0}" type="slidenum">
              <a:rPr lang="ru-RU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5241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/>
          <p:cNvSpPr/>
          <p:nvPr userDrawn="1"/>
        </p:nvSpPr>
        <p:spPr>
          <a:xfrm>
            <a:off x="0" y="2"/>
            <a:ext cx="9144000" cy="1285875"/>
          </a:xfrm>
          <a:prstGeom prst="rect">
            <a:avLst/>
          </a:prstGeom>
          <a:gradFill>
            <a:gsLst>
              <a:gs pos="0">
                <a:srgbClr val="C00000">
                  <a:alpha val="79000"/>
                </a:srgbClr>
              </a:gs>
              <a:gs pos="100000">
                <a:srgbClr val="C00000">
                  <a:alpha val="21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14"/>
          <p:cNvSpPr/>
          <p:nvPr userDrawn="1"/>
        </p:nvSpPr>
        <p:spPr>
          <a:xfrm>
            <a:off x="71440" y="71438"/>
            <a:ext cx="9001125" cy="67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Рисунок 7" descr="Москва-панорама_б.png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6108"/>
          <a:stretch>
            <a:fillRect/>
          </a:stretch>
        </p:blipFill>
        <p:spPr>
          <a:xfrm>
            <a:off x="71407" y="5214952"/>
            <a:ext cx="9001156" cy="1571636"/>
          </a:xfrm>
          <a:prstGeom prst="rect">
            <a:avLst/>
          </a:prstGeom>
        </p:spPr>
      </p:pic>
      <p:cxnSp>
        <p:nvCxnSpPr>
          <p:cNvPr id="7" name="Прямая соединительная линия 13"/>
          <p:cNvCxnSpPr/>
          <p:nvPr userDrawn="1"/>
        </p:nvCxnSpPr>
        <p:spPr>
          <a:xfrm>
            <a:off x="214315" y="785813"/>
            <a:ext cx="8715375" cy="158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8" descr="Moscow_logo-big.png"/>
          <p:cNvPicPr>
            <a:picLocks noChangeAspect="1"/>
          </p:cNvPicPr>
          <p:nvPr userDrawn="1"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142846" y="142854"/>
            <a:ext cx="428628" cy="504155"/>
          </a:xfrm>
          <a:prstGeom prst="rect">
            <a:avLst/>
          </a:prstGeom>
          <a:effectLst>
            <a:innerShdw blurRad="76200">
              <a:prstClr val="black">
                <a:alpha val="70000"/>
              </a:prstClr>
            </a:innerShdw>
          </a:effectLst>
        </p:spPr>
      </p:pic>
      <p:pic>
        <p:nvPicPr>
          <p:cNvPr id="9" name="Рисунок 15" descr="zelao.gi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214314"/>
            <a:ext cx="493712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1" y="214291"/>
            <a:ext cx="7858180" cy="500066"/>
          </a:xfrm>
        </p:spPr>
        <p:txBody>
          <a:bodyPr>
            <a:noAutofit/>
          </a:bodyPr>
          <a:lstStyle>
            <a:lvl1pPr algn="ctr">
              <a:defRPr sz="2000" b="0">
                <a:solidFill>
                  <a:srgbClr val="0070C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3" y="857233"/>
            <a:ext cx="8715436" cy="521497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642940" y="63500"/>
            <a:ext cx="7858125" cy="150813"/>
          </a:xfrm>
        </p:spPr>
        <p:txBody>
          <a:bodyPr/>
          <a:lstStyle>
            <a:lvl1pPr>
              <a:defRPr sz="800" spc="30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3"/>
          <p:cNvSpPr>
            <a:spLocks noGrp="1"/>
          </p:cNvSpPr>
          <p:nvPr>
            <p:ph type="dt" sz="half" idx="11"/>
          </p:nvPr>
        </p:nvSpPr>
        <p:spPr>
          <a:xfrm>
            <a:off x="142875" y="6356352"/>
            <a:ext cx="2133600" cy="365125"/>
          </a:xfrm>
        </p:spPr>
        <p:txBody>
          <a:bodyPr anchor="b"/>
          <a:lstStyle>
            <a:lvl1pPr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67525" y="6356352"/>
            <a:ext cx="2133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FCB26C4-4D5A-4145-8B58-670C4CBDA67F}" type="slidenum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92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2"/>
            <a:ext cx="9144000" cy="1285875"/>
          </a:xfrm>
          <a:prstGeom prst="rect">
            <a:avLst/>
          </a:prstGeom>
          <a:gradFill>
            <a:gsLst>
              <a:gs pos="0">
                <a:srgbClr val="C00000">
                  <a:alpha val="79000"/>
                </a:srgbClr>
              </a:gs>
              <a:gs pos="100000">
                <a:srgbClr val="C00000">
                  <a:alpha val="21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71440" y="71438"/>
            <a:ext cx="9001125" cy="67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 descr="Москва-панорама_б.png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6108"/>
          <a:stretch>
            <a:fillRect/>
          </a:stretch>
        </p:blipFill>
        <p:spPr>
          <a:xfrm>
            <a:off x="71407" y="5214952"/>
            <a:ext cx="9001156" cy="1571636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 userDrawn="1"/>
        </p:nvCxnSpPr>
        <p:spPr>
          <a:xfrm>
            <a:off x="214315" y="785813"/>
            <a:ext cx="8715375" cy="158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Moscow_logo-big.png"/>
          <p:cNvPicPr>
            <a:picLocks noChangeAspect="1"/>
          </p:cNvPicPr>
          <p:nvPr userDrawn="1"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142846" y="142854"/>
            <a:ext cx="428628" cy="504155"/>
          </a:xfrm>
          <a:prstGeom prst="rect">
            <a:avLst/>
          </a:prstGeom>
          <a:effectLst>
            <a:innerShdw blurRad="76200">
              <a:prstClr val="black">
                <a:alpha val="70000"/>
              </a:prstClr>
            </a:innerShdw>
          </a:effectLst>
        </p:spPr>
      </p:pic>
      <p:pic>
        <p:nvPicPr>
          <p:cNvPr id="10" name="Рисунок 14" descr="zelao.gi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214314"/>
            <a:ext cx="493712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631" y="214291"/>
            <a:ext cx="7786743" cy="500066"/>
          </a:xfrm>
        </p:spPr>
        <p:txBody>
          <a:bodyPr>
            <a:noAutofit/>
          </a:bodyPr>
          <a:lstStyle>
            <a:lvl1pPr>
              <a:defRPr sz="2000">
                <a:solidFill>
                  <a:srgbClr val="0070C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3" y="857234"/>
            <a:ext cx="4714908" cy="526893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00630" y="785796"/>
            <a:ext cx="4143372" cy="507209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>
          <a:xfrm>
            <a:off x="142875" y="6356352"/>
            <a:ext cx="2133600" cy="365125"/>
          </a:xfrm>
        </p:spPr>
        <p:txBody>
          <a:bodyPr anchor="b"/>
          <a:lstStyle>
            <a:lvl1pPr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77865" y="63500"/>
            <a:ext cx="7788275" cy="150813"/>
          </a:xfrm>
        </p:spPr>
        <p:txBody>
          <a:bodyPr/>
          <a:lstStyle>
            <a:lvl1pPr>
              <a:defRPr sz="800" spc="30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867525" y="6357940"/>
            <a:ext cx="2133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96FE5EBF-CEF4-45CB-B10D-B004DBC5EC49}" type="slidenum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900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2"/>
            <a:ext cx="9144000" cy="1285875"/>
          </a:xfrm>
          <a:prstGeom prst="rect">
            <a:avLst/>
          </a:prstGeom>
          <a:gradFill>
            <a:gsLst>
              <a:gs pos="0">
                <a:srgbClr val="C00000">
                  <a:alpha val="79000"/>
                </a:srgbClr>
              </a:gs>
              <a:gs pos="100000">
                <a:srgbClr val="C00000">
                  <a:alpha val="21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71440" y="71438"/>
            <a:ext cx="9001125" cy="67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 descr="Москва-панорама_б.png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6108"/>
          <a:stretch>
            <a:fillRect/>
          </a:stretch>
        </p:blipFill>
        <p:spPr>
          <a:xfrm>
            <a:off x="71407" y="5214952"/>
            <a:ext cx="9001156" cy="157163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>
            <a:off x="214313" y="785813"/>
            <a:ext cx="4714875" cy="158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Moscow_logo-big.png"/>
          <p:cNvPicPr>
            <a:picLocks noChangeAspect="1"/>
          </p:cNvPicPr>
          <p:nvPr userDrawn="1"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142846" y="142854"/>
            <a:ext cx="428628" cy="504155"/>
          </a:xfrm>
          <a:prstGeom prst="rect">
            <a:avLst/>
          </a:prstGeom>
          <a:effectLst>
            <a:innerShdw blurRad="76200">
              <a:prstClr val="black">
                <a:alpha val="70000"/>
              </a:prstClr>
            </a:innerShdw>
          </a:effectLst>
        </p:spPr>
      </p:pic>
      <p:sp>
        <p:nvSpPr>
          <p:cNvPr id="8" name="Прямоугольник 13"/>
          <p:cNvSpPr/>
          <p:nvPr userDrawn="1"/>
        </p:nvSpPr>
        <p:spPr>
          <a:xfrm>
            <a:off x="4929190" y="142876"/>
            <a:ext cx="4071937" cy="635793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Рисунок 12" descr="zelao.gi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214314"/>
            <a:ext cx="493712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6" descr="all-grey-gree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7" y="177800"/>
            <a:ext cx="4271963" cy="603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7"/>
          <p:cNvGrpSpPr>
            <a:grpSpLocks/>
          </p:cNvGrpSpPr>
          <p:nvPr userDrawn="1"/>
        </p:nvGrpSpPr>
        <p:grpSpPr bwMode="auto">
          <a:xfrm>
            <a:off x="5375276" y="1886003"/>
            <a:ext cx="3106739" cy="1979513"/>
            <a:chOff x="2085956" y="4050660"/>
            <a:chExt cx="5715040" cy="3639722"/>
          </a:xfrm>
        </p:grpSpPr>
        <p:sp>
          <p:nvSpPr>
            <p:cNvPr id="12" name="Прямоугольник 18"/>
            <p:cNvSpPr/>
            <p:nvPr userDrawn="1"/>
          </p:nvSpPr>
          <p:spPr>
            <a:xfrm>
              <a:off x="4229462" y="4050660"/>
              <a:ext cx="1927403" cy="282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ru-RU" sz="10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Матушкино</a:t>
              </a:r>
            </a:p>
          </p:txBody>
        </p:sp>
        <p:sp>
          <p:nvSpPr>
            <p:cNvPr id="13" name="Прямоугольник 19"/>
            <p:cNvSpPr/>
            <p:nvPr userDrawn="1"/>
          </p:nvSpPr>
          <p:spPr>
            <a:xfrm>
              <a:off x="2085956" y="7407429"/>
              <a:ext cx="1927403" cy="282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ru-RU" sz="10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Крюково</a:t>
              </a:r>
            </a:p>
          </p:txBody>
        </p:sp>
        <p:sp>
          <p:nvSpPr>
            <p:cNvPr id="14" name="Прямоугольник 20"/>
            <p:cNvSpPr/>
            <p:nvPr userDrawn="1"/>
          </p:nvSpPr>
          <p:spPr>
            <a:xfrm>
              <a:off x="2585329" y="4692824"/>
              <a:ext cx="1930324" cy="282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ru-RU" sz="10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Силино</a:t>
              </a:r>
              <a:endParaRPr lang="ru-RU" sz="10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15" name="Прямоугольник 21"/>
            <p:cNvSpPr/>
            <p:nvPr userDrawn="1"/>
          </p:nvSpPr>
          <p:spPr>
            <a:xfrm>
              <a:off x="3730089" y="6550722"/>
              <a:ext cx="1927403" cy="282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ru-RU" sz="10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Старое Крюково</a:t>
              </a:r>
            </a:p>
          </p:txBody>
        </p:sp>
        <p:sp>
          <p:nvSpPr>
            <p:cNvPr id="16" name="Прямоугольник 22"/>
            <p:cNvSpPr/>
            <p:nvPr userDrawn="1"/>
          </p:nvSpPr>
          <p:spPr>
            <a:xfrm>
              <a:off x="5873593" y="5764071"/>
              <a:ext cx="1927403" cy="282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ru-RU" sz="10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Савелки</a:t>
              </a:r>
              <a:endParaRPr lang="ru-RU" sz="10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632" y="214291"/>
            <a:ext cx="4250561" cy="500066"/>
          </a:xfrm>
        </p:spPr>
        <p:txBody>
          <a:bodyPr>
            <a:noAutofit/>
          </a:bodyPr>
          <a:lstStyle>
            <a:lvl1pPr>
              <a:defRPr sz="2000">
                <a:solidFill>
                  <a:srgbClr val="0070C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7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6867525" y="6357940"/>
            <a:ext cx="2133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974AEE9-0230-4F47-AFED-EB7697F55169}" type="slidenum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30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2"/>
            <a:ext cx="9144000" cy="1285875"/>
          </a:xfrm>
          <a:prstGeom prst="rect">
            <a:avLst/>
          </a:prstGeom>
          <a:gradFill>
            <a:gsLst>
              <a:gs pos="0">
                <a:srgbClr val="C00000">
                  <a:alpha val="79000"/>
                </a:srgbClr>
              </a:gs>
              <a:gs pos="100000">
                <a:srgbClr val="C00000">
                  <a:alpha val="21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71440" y="71438"/>
            <a:ext cx="9001125" cy="67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 descr="Москва-панорама_б.png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6108"/>
          <a:stretch>
            <a:fillRect/>
          </a:stretch>
        </p:blipFill>
        <p:spPr>
          <a:xfrm>
            <a:off x="71407" y="5214952"/>
            <a:ext cx="9001156" cy="157163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>
            <a:off x="214313" y="785813"/>
            <a:ext cx="4714875" cy="158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Moscow_logo-big.png"/>
          <p:cNvPicPr>
            <a:picLocks noChangeAspect="1"/>
          </p:cNvPicPr>
          <p:nvPr userDrawn="1"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142846" y="142854"/>
            <a:ext cx="428628" cy="504155"/>
          </a:xfrm>
          <a:prstGeom prst="rect">
            <a:avLst/>
          </a:prstGeom>
          <a:effectLst>
            <a:innerShdw blurRad="76200">
              <a:prstClr val="black">
                <a:alpha val="70000"/>
              </a:prstClr>
            </a:innerShdw>
          </a:effectLst>
        </p:spPr>
      </p:pic>
      <p:sp>
        <p:nvSpPr>
          <p:cNvPr id="8" name="Прямоугольник 13"/>
          <p:cNvSpPr/>
          <p:nvPr userDrawn="1"/>
        </p:nvSpPr>
        <p:spPr>
          <a:xfrm>
            <a:off x="4929190" y="142876"/>
            <a:ext cx="4071937" cy="635793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Рисунок 12" descr="zelao.gi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214314"/>
            <a:ext cx="493712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6" descr="all-grey-gree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7" y="177800"/>
            <a:ext cx="4271963" cy="603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632" y="214291"/>
            <a:ext cx="4250561" cy="500066"/>
          </a:xfrm>
        </p:spPr>
        <p:txBody>
          <a:bodyPr>
            <a:noAutofit/>
          </a:bodyPr>
          <a:lstStyle>
            <a:lvl1pPr>
              <a:defRPr sz="2000">
                <a:solidFill>
                  <a:srgbClr val="0070C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6867525" y="6357940"/>
            <a:ext cx="2133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36407626-14DE-4685-B4F8-6CCF180FF36B}" type="slidenum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2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2"/>
            <a:ext cx="9144000" cy="1285875"/>
          </a:xfrm>
          <a:prstGeom prst="rect">
            <a:avLst/>
          </a:prstGeom>
          <a:gradFill>
            <a:gsLst>
              <a:gs pos="0">
                <a:srgbClr val="C00000">
                  <a:alpha val="79000"/>
                </a:srgbClr>
              </a:gs>
              <a:gs pos="100000">
                <a:srgbClr val="C00000">
                  <a:alpha val="21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71440" y="71438"/>
            <a:ext cx="9001125" cy="67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 descr="Москва-панорама_б.png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6108"/>
          <a:stretch>
            <a:fillRect/>
          </a:stretch>
        </p:blipFill>
        <p:spPr>
          <a:xfrm>
            <a:off x="71407" y="5214952"/>
            <a:ext cx="9001156" cy="157163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>
            <a:off x="214313" y="785813"/>
            <a:ext cx="4714875" cy="158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Moscow_logo-big.png"/>
          <p:cNvPicPr>
            <a:picLocks noChangeAspect="1"/>
          </p:cNvPicPr>
          <p:nvPr userDrawn="1"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142846" y="142854"/>
            <a:ext cx="428628" cy="504155"/>
          </a:xfrm>
          <a:prstGeom prst="rect">
            <a:avLst/>
          </a:prstGeom>
          <a:effectLst>
            <a:innerShdw blurRad="76200">
              <a:prstClr val="black">
                <a:alpha val="70000"/>
              </a:prstClr>
            </a:innerShdw>
          </a:effectLst>
        </p:spPr>
      </p:pic>
      <p:sp>
        <p:nvSpPr>
          <p:cNvPr id="8" name="Прямоугольник 13"/>
          <p:cNvSpPr/>
          <p:nvPr userDrawn="1"/>
        </p:nvSpPr>
        <p:spPr>
          <a:xfrm>
            <a:off x="4929190" y="142876"/>
            <a:ext cx="4071937" cy="635793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Рисунок 12" descr="zelao.gi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214314"/>
            <a:ext cx="493712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632" y="214291"/>
            <a:ext cx="4250561" cy="500066"/>
          </a:xfrm>
        </p:spPr>
        <p:txBody>
          <a:bodyPr>
            <a:noAutofit/>
          </a:bodyPr>
          <a:lstStyle>
            <a:lvl1pPr>
              <a:defRPr sz="2000">
                <a:solidFill>
                  <a:srgbClr val="0070C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6867525" y="6357940"/>
            <a:ext cx="2133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59F12835-0C62-41E1-A354-074AE4A49DA1}" type="slidenum">
              <a:rPr lang="ru-RU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501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3" name="AutoShape 1"/>
          <p:cNvGraphicFramePr>
            <a:graphicFrameLocks/>
          </p:cNvGraphicFramePr>
          <p:nvPr/>
        </p:nvGraphicFramePr>
        <p:xfrm>
          <a:off x="142876" y="142875"/>
          <a:ext cx="4286251" cy="314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" name="Точечный рисунок" r:id="rId3" imgW="0" imgH="0" progId="PBrush">
                  <p:embed/>
                </p:oleObj>
              </mc:Choice>
              <mc:Fallback>
                <p:oleObj name="Точечный рисунок" r:id="rId3" imgW="0" imgH="0" progId="PBrus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6" y="142875"/>
                        <a:ext cx="4286251" cy="314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3718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/>
          <p:cNvSpPr/>
          <p:nvPr userDrawn="1"/>
        </p:nvSpPr>
        <p:spPr>
          <a:xfrm>
            <a:off x="0" y="2"/>
            <a:ext cx="9144000" cy="1285875"/>
          </a:xfrm>
          <a:prstGeom prst="rect">
            <a:avLst/>
          </a:prstGeom>
          <a:gradFill>
            <a:gsLst>
              <a:gs pos="0">
                <a:srgbClr val="C00000">
                  <a:alpha val="79000"/>
                </a:srgbClr>
              </a:gs>
              <a:gs pos="100000">
                <a:srgbClr val="C00000">
                  <a:alpha val="21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14"/>
          <p:cNvSpPr/>
          <p:nvPr userDrawn="1"/>
        </p:nvSpPr>
        <p:spPr>
          <a:xfrm>
            <a:off x="71440" y="71438"/>
            <a:ext cx="9001125" cy="67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Рисунок 7" descr="Москва-панорама_б.png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27447"/>
          <a:stretch>
            <a:fillRect/>
          </a:stretch>
        </p:blipFill>
        <p:spPr>
          <a:xfrm>
            <a:off x="71407" y="5572140"/>
            <a:ext cx="9001156" cy="1214446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500065" y="142876"/>
            <a:ext cx="1200151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</a:rPr>
              <a:t>МОСКВА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14500" y="142876"/>
            <a:ext cx="6715125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rgbClr val="1F497D"/>
                </a:solidFill>
              </a:rPr>
              <a:t>ЮГО-ЗАПАДНЫЙ АДМИНИСТРАТИВНЫЙ ОКРУГ</a:t>
            </a:r>
          </a:p>
        </p:txBody>
      </p:sp>
      <p:cxnSp>
        <p:nvCxnSpPr>
          <p:cNvPr id="9" name="Прямая соединительная линия 13"/>
          <p:cNvCxnSpPr/>
          <p:nvPr userDrawn="1"/>
        </p:nvCxnSpPr>
        <p:spPr>
          <a:xfrm>
            <a:off x="285753" y="500063"/>
            <a:ext cx="8715375" cy="158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8" descr="Moscow_logo-big.png"/>
          <p:cNvPicPr>
            <a:picLocks noChangeAspect="1"/>
          </p:cNvPicPr>
          <p:nvPr userDrawn="1"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142846" y="142854"/>
            <a:ext cx="428628" cy="504154"/>
          </a:xfrm>
          <a:prstGeom prst="rect">
            <a:avLst/>
          </a:prstGeom>
          <a:effectLst>
            <a:innerShdw blurRad="76200">
              <a:prstClr val="black">
                <a:alpha val="70000"/>
              </a:prstClr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3" y="757207"/>
            <a:ext cx="8715436" cy="500066"/>
          </a:xfrm>
        </p:spPr>
        <p:txBody>
          <a:bodyPr>
            <a:noAutofit/>
          </a:bodyPr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3" y="1357300"/>
            <a:ext cx="8715436" cy="45259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97C14-4B9A-4CDE-9B0E-04205C1D2F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16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/>
          <p:cNvSpPr/>
          <p:nvPr userDrawn="1"/>
        </p:nvSpPr>
        <p:spPr>
          <a:xfrm>
            <a:off x="0" y="2"/>
            <a:ext cx="9144000" cy="1285875"/>
          </a:xfrm>
          <a:prstGeom prst="rect">
            <a:avLst/>
          </a:prstGeom>
          <a:gradFill>
            <a:gsLst>
              <a:gs pos="0">
                <a:srgbClr val="C00000">
                  <a:alpha val="79000"/>
                </a:srgbClr>
              </a:gs>
              <a:gs pos="100000">
                <a:srgbClr val="C00000">
                  <a:alpha val="21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12"/>
          <p:cNvSpPr/>
          <p:nvPr userDrawn="1"/>
        </p:nvSpPr>
        <p:spPr>
          <a:xfrm>
            <a:off x="71440" y="71438"/>
            <a:ext cx="9001125" cy="67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Рисунок 7" descr="Москва-панорама_б.png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27447"/>
          <a:stretch>
            <a:fillRect/>
          </a:stretch>
        </p:blipFill>
        <p:spPr>
          <a:xfrm>
            <a:off x="71407" y="5572140"/>
            <a:ext cx="9001156" cy="1214446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500065" y="142876"/>
            <a:ext cx="1200151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</a:rPr>
              <a:t>МОСКВА</a:t>
            </a:r>
          </a:p>
        </p:txBody>
      </p:sp>
      <p:cxnSp>
        <p:nvCxnSpPr>
          <p:cNvPr id="8" name="Прямая соединительная линия 13"/>
          <p:cNvCxnSpPr/>
          <p:nvPr userDrawn="1"/>
        </p:nvCxnSpPr>
        <p:spPr>
          <a:xfrm>
            <a:off x="285753" y="500063"/>
            <a:ext cx="8715375" cy="158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Moscow_logo-big.png"/>
          <p:cNvPicPr>
            <a:picLocks noChangeAspect="1"/>
          </p:cNvPicPr>
          <p:nvPr userDrawn="1"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142846" y="142854"/>
            <a:ext cx="428628" cy="504154"/>
          </a:xfrm>
          <a:prstGeom prst="rect">
            <a:avLst/>
          </a:prstGeom>
          <a:effectLst>
            <a:innerShdw blurRad="76200">
              <a:prstClr val="black">
                <a:alpha val="70000"/>
              </a:prstClr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3" y="714358"/>
            <a:ext cx="8715436" cy="50006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3" y="1314448"/>
            <a:ext cx="8715436" cy="468632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987D0-6238-4CF9-A5D0-9ADED6DF09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574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31F6F43-4797-4145-A911-FDB906EB5A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5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3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8585" y="775579"/>
            <a:ext cx="8907911" cy="5306913"/>
          </a:xfrm>
          <a:prstGeom prst="rect">
            <a:avLst/>
          </a:prstGeom>
          <a:blipFill dpi="0" rotWithShape="1">
            <a:blip r:embed="rId2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Изображение 6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5682"/>
          <a:stretch/>
        </p:blipFill>
        <p:spPr>
          <a:xfrm>
            <a:off x="3203848" y="914395"/>
            <a:ext cx="2664296" cy="20861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0978" y="4365104"/>
            <a:ext cx="8640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</a:rPr>
              <a:t>О ходе и итогах строительства объектов </a:t>
            </a:r>
            <a:endParaRPr lang="ru-RU" sz="2400" b="1" dirty="0" smtClean="0">
              <a:solidFill>
                <a:srgbClr val="0000CC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00CC"/>
                </a:solidFill>
              </a:rPr>
              <a:t>жилого </a:t>
            </a:r>
            <a:r>
              <a:rPr lang="ru-RU" sz="2400" b="1" dirty="0" smtClean="0">
                <a:solidFill>
                  <a:srgbClr val="0000CC"/>
                </a:solidFill>
              </a:rPr>
              <a:t>и социального </a:t>
            </a:r>
            <a:r>
              <a:rPr lang="ru-RU" sz="2400" b="1" dirty="0" smtClean="0">
                <a:solidFill>
                  <a:srgbClr val="0000CC"/>
                </a:solidFill>
              </a:rPr>
              <a:t>назначения </a:t>
            </a:r>
            <a:r>
              <a:rPr lang="ru-RU" sz="2400" b="1" dirty="0" smtClean="0">
                <a:solidFill>
                  <a:srgbClr val="0000CC"/>
                </a:solidFill>
              </a:rPr>
              <a:t>в районе Крюково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683568" y="116632"/>
            <a:ext cx="7858180" cy="64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2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Зеленоградский административный округ города Москвы</a:t>
            </a:r>
            <a:endParaRPr lang="ru-RU" altLang="ru-RU" sz="2200" b="1" dirty="0">
              <a:solidFill>
                <a:srgbClr val="00B05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90" y="142875"/>
            <a:ext cx="6064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69531" y="5177091"/>
            <a:ext cx="6459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Докладчик: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Антонов Максим Андреевич,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заместитель главы управы  по вопросам строительства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67844" y="6221308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 августа 2018 года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50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1" y="214291"/>
            <a:ext cx="7858180" cy="636741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 развития 2018-2022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B26C4-4D5A-4145-8B58-670C4CBDA67F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90" y="142875"/>
            <a:ext cx="6064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3528" y="836712"/>
            <a:ext cx="41764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2018г.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ввод в эксплуатацию школы на 550 мест в 20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мкр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2018г.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ввод в эксплуатацию домов - новостроек в 17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мкр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поз.8 и 9 генплана;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2019г.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ввод в эксплуатацию детского сада на 200 мест в 16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мкр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2019г.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ввод в эксплуатацию детского сада на 220 мест в 17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мкр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2019г.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ввод в эксплуатацию домов - новостроек в 23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мкр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корпуса 2315А и 2315Б;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2019г.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ввод в эксплуатацию домов - новостроек 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мкр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поз.10 генплана;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2020г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- ввод в эксплуатацию школы на 1100 мест в 17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мкр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2020г.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ввод в эксплуатацию детского сада на 250 мест в 17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мкр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2020г.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ввод в эксплуатацию домов – новостроек 17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мкр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поз. 11 генплана;</a:t>
            </a: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3605796" cy="299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 descr="http://www.zelao.ru/files/57865767645656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756" y="7433395"/>
            <a:ext cx="3598937" cy="293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6" descr="C:\Users\TestZelao\Desktop\Новая папка\23АиБ\IMG_20180608_1048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33056"/>
            <a:ext cx="3605796" cy="270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1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712" y="178262"/>
            <a:ext cx="7786743" cy="50006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Застройка 23 микрорайона «Зеленый бор»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Крюково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4283" y="1628800"/>
            <a:ext cx="4714908" cy="4497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Проект планировки утвержден Правительством Москвы в 2011 году. Инвестиционный проект реализовывал ПАО «Моспромстрой», генеральный подрядчик ЗАО «Зеленоградстрой»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В настоящее время введены в эксплуатацию и заселены 11 жилых дома, 2 дома строятся. Всего в жилых домах более 1600 квартир, общая жилая площадь 11 домов составляет 85,7 </a:t>
            </a:r>
            <a:r>
              <a:rPr lang="ru-RU" dirty="0" err="1" smtClean="0"/>
              <a:t>тыс.кв.м</a:t>
            </a:r>
            <a:r>
              <a:rPr lang="ru-RU" dirty="0" smtClean="0"/>
              <a:t>. в районе имеется школа и дет сад (блок начальных классов), административное здание и торговый многофункциональный комплекс.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Объект 7" descr="c34bceeb0b53e2c289ef1371ef428b5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137" y="3536879"/>
            <a:ext cx="3549933" cy="2576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B26C4-4D5A-4145-8B58-670C4CBDA67F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90" y="142875"/>
            <a:ext cx="6064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Картинки по запросу фото зеленый бор зеленоград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2"/>
          <a:stretch/>
        </p:blipFill>
        <p:spPr bwMode="auto">
          <a:xfrm>
            <a:off x="5177137" y="980728"/>
            <a:ext cx="3549933" cy="239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013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712" y="178262"/>
            <a:ext cx="7786743" cy="50006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17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ЖК «Жемчужина Зеленограда»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B26C4-4D5A-4145-8B58-670C4CBDA67F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90" y="142875"/>
            <a:ext cx="6064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Объект 1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96" y="3501008"/>
            <a:ext cx="3910903" cy="26318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214283" y="857234"/>
            <a:ext cx="4714908" cy="545208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В 2017 году сданы в эксплуатацию 3 дома в 17 </a:t>
            </a:r>
            <a:r>
              <a:rPr lang="ru-RU" dirty="0" err="1" smtClean="0"/>
              <a:t>мкр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Общая площадь – 158 </a:t>
            </a:r>
            <a:r>
              <a:rPr lang="ru-RU" dirty="0" err="1" smtClean="0"/>
              <a:t>тыс.кв.м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Количество квартир – 2187</a:t>
            </a:r>
          </a:p>
          <a:p>
            <a:pPr marL="0" indent="0">
              <a:buNone/>
            </a:pPr>
            <a:r>
              <a:rPr lang="ru-RU" dirty="0" smtClean="0"/>
              <a:t>Выполнено </a:t>
            </a:r>
            <a:r>
              <a:rPr lang="ru-RU" dirty="0"/>
              <a:t>благоустройство </a:t>
            </a:r>
            <a:r>
              <a:rPr lang="ru-RU" dirty="0" err="1"/>
              <a:t>внутридворовых</a:t>
            </a:r>
            <a:r>
              <a:rPr lang="ru-RU" dirty="0"/>
              <a:t> </a:t>
            </a:r>
            <a:r>
              <a:rPr lang="ru-RU" dirty="0" smtClean="0"/>
              <a:t>территорий.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4 кв. 2018 г. планируется ввести в эксплуатацию 2 </a:t>
            </a:r>
            <a:r>
              <a:rPr lang="ru-RU" dirty="0" smtClean="0"/>
              <a:t>дома </a:t>
            </a:r>
            <a:r>
              <a:rPr lang="ru-RU" dirty="0"/>
              <a:t>в 17 </a:t>
            </a:r>
            <a:r>
              <a:rPr lang="ru-RU" dirty="0" err="1"/>
              <a:t>мкр</a:t>
            </a:r>
            <a:r>
              <a:rPr lang="ru-RU" dirty="0"/>
              <a:t>. поз.8 и 9 генплана.</a:t>
            </a:r>
          </a:p>
          <a:p>
            <a:pPr marL="0" indent="0">
              <a:buNone/>
            </a:pPr>
            <a:r>
              <a:rPr lang="ru-RU" dirty="0"/>
              <a:t>Общая жилая площадь домов составит 68,45 </a:t>
            </a:r>
            <a:r>
              <a:rPr lang="ru-RU" dirty="0" err="1"/>
              <a:t>тыс.кв.м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Количество квартир 1406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Площадь застройки  более 48 гектаров. Планируется возвести 13 жилых домов, 2 детских сада и 1 школу. </a:t>
            </a:r>
            <a:endParaRPr lang="ru-RU" dirty="0" smtClean="0"/>
          </a:p>
        </p:txBody>
      </p:sp>
      <p:pic>
        <p:nvPicPr>
          <p:cNvPr id="13" name="Рисунок 12" descr="https://cdn-p.cian.site/images/4/881/705/kvartira-zelenograd-georgievskiy-prospekt-507188461-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469" y="908720"/>
            <a:ext cx="3846830" cy="2495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103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B26C4-4D5A-4145-8B58-670C4CBDA67F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90" y="142875"/>
            <a:ext cx="6064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Текст 1"/>
          <p:cNvSpPr txBox="1">
            <a:spLocks/>
          </p:cNvSpPr>
          <p:nvPr/>
        </p:nvSpPr>
        <p:spPr bwMode="auto">
          <a:xfrm>
            <a:off x="683568" y="1628800"/>
            <a:ext cx="3791900" cy="132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ru-RU" sz="1500" dirty="0" smtClean="0"/>
              <a:t>В планах застройщика 17 </a:t>
            </a:r>
            <a:r>
              <a:rPr lang="ru-RU" sz="1500" dirty="0" err="1" smtClean="0"/>
              <a:t>мкр</a:t>
            </a:r>
            <a:r>
              <a:rPr lang="ru-RU" sz="1500" dirty="0" smtClean="0"/>
              <a:t>. Группа компаний ПИК в срок до конца 2018 года возвести ДОУ в 17 </a:t>
            </a:r>
            <a:r>
              <a:rPr lang="ru-RU" sz="1500" dirty="0" err="1" smtClean="0"/>
              <a:t>мкр</a:t>
            </a:r>
            <a:r>
              <a:rPr lang="ru-RU" sz="1500" dirty="0" smtClean="0"/>
              <a:t>. на 220 мест в 12 группах, площадь строения 5, 4 тыс. </a:t>
            </a:r>
            <a:r>
              <a:rPr lang="ru-RU" sz="1500" dirty="0" err="1" smtClean="0"/>
              <a:t>кв.м</a:t>
            </a:r>
            <a:r>
              <a:rPr lang="ru-RU" sz="1500" dirty="0" smtClean="0"/>
              <a:t>. на участке площадью порядка 1, 8 тыс. кв. м. </a:t>
            </a:r>
            <a:endParaRPr lang="ru-RU" sz="1500" dirty="0"/>
          </a:p>
        </p:txBody>
      </p:sp>
      <p:sp>
        <p:nvSpPr>
          <p:cNvPr id="14" name="Заголовок 2"/>
          <p:cNvSpPr txBox="1">
            <a:spLocks/>
          </p:cNvSpPr>
          <p:nvPr/>
        </p:nvSpPr>
        <p:spPr bwMode="auto">
          <a:xfrm>
            <a:off x="457200" y="359465"/>
            <a:ext cx="8229600" cy="6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Перспективное строительство ДОУ в 17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2" descr="C:\Users\antonovma\Desktop\фото к докладу\2f747520d365daf8ff7a00b1a476d8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206" y="1340768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ÐÐ¾Ð²Ð¾Ðµ Ð·Ð´Ð°Ð½Ð¸Ðµ Ð² 17-Ð¼ Ð¼Ð¸ÐºÑÐ¾ÑÐ°Ð¹Ð¾Ð½Ðµ Ð¾ÑÐ´Ð°Ð´ÑÑ ÑÐºÐ¾Ð»Ðµ â 119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89040"/>
            <a:ext cx="4574282" cy="233704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Текст 1"/>
          <p:cNvSpPr txBox="1">
            <a:spLocks/>
          </p:cNvSpPr>
          <p:nvPr/>
        </p:nvSpPr>
        <p:spPr bwMode="auto">
          <a:xfrm>
            <a:off x="5090098" y="4585472"/>
            <a:ext cx="3641516" cy="106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" dirty="0"/>
              <a:t>Начало строительства школы </a:t>
            </a:r>
            <a:r>
              <a:rPr lang="ru-RU" sz="1500" dirty="0" smtClean="0"/>
              <a:t>в </a:t>
            </a:r>
            <a:r>
              <a:rPr lang="ru-RU" sz="1500" dirty="0"/>
              <a:t>17 </a:t>
            </a:r>
            <a:r>
              <a:rPr lang="ru-RU" sz="1500" dirty="0" err="1"/>
              <a:t>мкр</a:t>
            </a:r>
            <a:r>
              <a:rPr lang="ru-RU" sz="1500" dirty="0"/>
              <a:t>. на 1100 мест запланировано на 2019г</a:t>
            </a:r>
          </a:p>
        </p:txBody>
      </p:sp>
    </p:spTree>
    <p:extLst>
      <p:ext uri="{BB962C8B-B14F-4D97-AF65-F5344CB8AC3E}">
        <p14:creationId xmlns:p14="http://schemas.microsoft.com/office/powerpoint/2010/main" val="21723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B26C4-4D5A-4145-8B58-670C4CBDA67F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90" y="142875"/>
            <a:ext cx="6064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908720"/>
            <a:ext cx="272518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82602" y="1124744"/>
            <a:ext cx="3816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Строительство ДОУ на 200 мест ГБОУ «Школа №1150».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Высота здания – 3 этажа,</a:t>
            </a:r>
          </a:p>
          <a:p>
            <a:r>
              <a:rPr lang="ru-RU" dirty="0"/>
              <a:t>Площадь помещений – 3,9 </a:t>
            </a:r>
            <a:r>
              <a:rPr lang="ru-RU" dirty="0" err="1"/>
              <a:t>тыс.кв.м</a:t>
            </a:r>
            <a:r>
              <a:rPr lang="ru-RU" dirty="0"/>
              <a:t>.</a:t>
            </a:r>
          </a:p>
          <a:p>
            <a:r>
              <a:rPr lang="ru-RU" dirty="0"/>
              <a:t>Срок ввода в эксплуатацию 2019 год.</a:t>
            </a:r>
            <a:endParaRPr lang="ru-RU" dirty="0" smtClean="0"/>
          </a:p>
        </p:txBody>
      </p:sp>
      <p:sp>
        <p:nvSpPr>
          <p:cNvPr id="23" name="Заголовок 2"/>
          <p:cNvSpPr txBox="1">
            <a:spLocks/>
          </p:cNvSpPr>
          <p:nvPr/>
        </p:nvSpPr>
        <p:spPr bwMode="auto">
          <a:xfrm>
            <a:off x="482602" y="145113"/>
            <a:ext cx="8229600" cy="6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учебных заведений в районе Крюково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2928" y="3046100"/>
            <a:ext cx="555681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Строительство учебного корпуса на 550 мест ГБОУ «Школа №2045»</a:t>
            </a:r>
          </a:p>
          <a:p>
            <a:r>
              <a:rPr lang="ru-RU" dirty="0"/>
              <a:t>Объект </a:t>
            </a:r>
            <a:r>
              <a:rPr lang="ru-RU" dirty="0" err="1"/>
              <a:t>располанается</a:t>
            </a:r>
            <a:r>
              <a:rPr lang="ru-RU" dirty="0"/>
              <a:t> на участке 1,47 Га.</a:t>
            </a:r>
          </a:p>
          <a:p>
            <a:r>
              <a:rPr lang="ru-RU" dirty="0"/>
              <a:t>Высота здания – 4 этажа,</a:t>
            </a:r>
          </a:p>
          <a:p>
            <a:r>
              <a:rPr lang="ru-RU" dirty="0"/>
              <a:t>Площадь помещений – 11,8 </a:t>
            </a:r>
            <a:r>
              <a:rPr lang="ru-RU" dirty="0" err="1"/>
              <a:t>тыс.кв.м</a:t>
            </a:r>
            <a:r>
              <a:rPr lang="ru-RU" dirty="0"/>
              <a:t>.</a:t>
            </a:r>
          </a:p>
          <a:p>
            <a:r>
              <a:rPr lang="ru-RU" dirty="0"/>
              <a:t>В составе комплекса планируется три отделения. Первым станет общеобразовательный сектор с учебными и рекреационными помещениями, мастерскими, актовым и спортивным залами, помещениями для кружков. Вторым – дошкольное отделение с группами, музыкальными и физкультурными залами, кабинетом логопеда. Третье - хозяйственное отделение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861048"/>
            <a:ext cx="3041409" cy="228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32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4561</TotalTime>
  <Words>509</Words>
  <Application>Microsoft Office PowerPoint</Application>
  <PresentationFormat>Экран (4:3)</PresentationFormat>
  <Paragraphs>51</Paragraphs>
  <Slides>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Times New Roman</vt:lpstr>
      <vt:lpstr>1_Тема Office</vt:lpstr>
      <vt:lpstr>Точечный рисунок</vt:lpstr>
      <vt:lpstr>Презентация PowerPoint</vt:lpstr>
      <vt:lpstr>Планы развития 2018-2022 г.г.</vt:lpstr>
      <vt:lpstr>Застройка 23 микрорайона «Зеленый бор»  района Крюково</vt:lpstr>
      <vt:lpstr>Строительство 17 мкр. ЖК «Жемчужина Зеленограда»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КРЮКОВО</dc:title>
  <dc:creator>Ковшенков Евгений Сергеевич</dc:creator>
  <cp:lastModifiedBy>Admin</cp:lastModifiedBy>
  <cp:revision>489</cp:revision>
  <cp:lastPrinted>2018-08-01T14:39:37Z</cp:lastPrinted>
  <dcterms:created xsi:type="dcterms:W3CDTF">2014-12-17T14:31:54Z</dcterms:created>
  <dcterms:modified xsi:type="dcterms:W3CDTF">2018-08-01T15:43:15Z</dcterms:modified>
</cp:coreProperties>
</file>